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6600"/>
    <a:srgbClr val="DE0000"/>
    <a:srgbClr val="7F7F7F"/>
    <a:srgbClr val="4E95D9"/>
    <a:srgbClr val="4E7179"/>
    <a:srgbClr val="4F81BD"/>
    <a:srgbClr val="4F8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94303" autoAdjust="0"/>
  </p:normalViewPr>
  <p:slideViewPr>
    <p:cSldViewPr snapToGrid="0">
      <p:cViewPr>
        <p:scale>
          <a:sx n="200" d="100"/>
          <a:sy n="200" d="100"/>
        </p:scale>
        <p:origin x="9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36107142042422E-2"/>
          <c:y val="8.871576155845079E-2"/>
          <c:w val="0.92757169727976507"/>
          <c:h val="0.822568476883098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令和８年度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R8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1DA-4187-B333-ED0D8BFB4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49-450E-AEDB-05A1BBE632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令和９年度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/>
                      <a:t>R9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1DA-4187-B333-ED0D8BFB4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49-450E-AEDB-05A1BBE632F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令和１０年度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dirty="0"/>
                      <a:t>R10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1DA-4187-B333-ED0D8BFB4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49-450E-AEDB-05A1BBE632F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noFill/>
            <a:ln w="28575">
              <a:solidFill>
                <a:schemeClr val="accent2"/>
              </a:solidFill>
              <a:prstDash val="sysDash"/>
            </a:ln>
            <a:effectLst/>
          </c:spPr>
          <c:invertIfNegative val="0"/>
          <c:dLbls>
            <c:dLbl>
              <c:idx val="0"/>
              <c:layout>
                <c:manualLayout>
                  <c:x val="0.12482303366970032"/>
                  <c:y val="0.634893020335436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Ｒ</a:t>
                    </a:r>
                    <a:r>
                      <a:rPr lang="en-US" altLang="ja-JP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11</a:t>
                    </a:r>
                    <a:r>
                      <a:rPr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rPr>
                      <a:t>年以降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708911494513892"/>
                      <c:h val="0.1312557706567417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61DA-4187-B333-ED0D8BFB45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49-450E-AEDB-05A1BBE632F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系列 5</c:v>
                </c:pt>
              </c:strCache>
            </c:strRef>
          </c:tx>
          <c:spPr>
            <a:noFill/>
            <a:ln w="28575">
              <a:solidFill>
                <a:schemeClr val="accent2"/>
              </a:solidFill>
              <a:prstDash val="sysDash"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49-450E-AEDB-05A1BBE632F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系列 6</c:v>
                </c:pt>
              </c:strCache>
            </c:strRef>
          </c:tx>
          <c:spPr>
            <a:solidFill>
              <a:schemeClr val="accent2"/>
            </a:solidFill>
            <a:ln>
              <a:noFill/>
              <a:prstDash val="sysDash"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8575">
                <a:solidFill>
                  <a:schemeClr val="accent2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0049-450E-AEDB-05A1BBE632F3}"/>
              </c:ext>
            </c:extLst>
          </c:dPt>
          <c:dLbls>
            <c:delete val="1"/>
          </c:dLbls>
          <c:cat>
            <c:strRef>
              <c:f>Sheet1!$A$2</c:f>
              <c:strCache>
                <c:ptCount val="1"/>
                <c:pt idx="0">
                  <c:v>カテゴリ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49-450E-AEDB-05A1BBE632F3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4344672"/>
        <c:axId val="384345328"/>
      </c:barChart>
      <c:catAx>
        <c:axId val="384344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4345328"/>
        <c:crosses val="autoZero"/>
        <c:auto val="1"/>
        <c:lblAlgn val="ctr"/>
        <c:lblOffset val="100"/>
        <c:noMultiLvlLbl val="0"/>
      </c:catAx>
      <c:valAx>
        <c:axId val="384345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434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575" cy="498475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/>
            </a:lvl1pPr>
          </a:lstStyle>
          <a:p>
            <a:fld id="{90480A5E-33BF-412F-B800-04D741DCD9B4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09" rIns="91419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1"/>
            <a:ext cx="5445125" cy="3913187"/>
          </a:xfrm>
          <a:prstGeom prst="rect">
            <a:avLst/>
          </a:prstGeom>
        </p:spPr>
        <p:txBody>
          <a:bodyPr vert="horz" lIns="91419" tIns="45709" rIns="91419" bIns="457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8475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/>
            </a:lvl1pPr>
          </a:lstStyle>
          <a:p>
            <a:fld id="{2B907CE0-A080-4F09-A919-D62177EF6E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50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07CE0-A080-4F09-A919-D62177EF6EF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5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46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21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1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15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37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07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0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32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74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8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3607-AAF7-48ED-8653-ACDF3416BCAC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1AE9-DD2B-45E7-853B-AED95EE8A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5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.xml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9E68C965-4D1D-E778-6CE1-9FDF672CE917}"/>
              </a:ext>
            </a:extLst>
          </p:cNvPr>
          <p:cNvSpPr/>
          <p:nvPr/>
        </p:nvSpPr>
        <p:spPr>
          <a:xfrm>
            <a:off x="1069307" y="9635717"/>
            <a:ext cx="4988253" cy="23599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7D99066-0733-224D-1EEE-8B447EBA62C0}"/>
              </a:ext>
            </a:extLst>
          </p:cNvPr>
          <p:cNvSpPr/>
          <p:nvPr/>
        </p:nvSpPr>
        <p:spPr>
          <a:xfrm>
            <a:off x="0" y="-13267"/>
            <a:ext cx="6869571" cy="461665"/>
          </a:xfrm>
          <a:prstGeom prst="rect">
            <a:avLst/>
          </a:prstGeom>
          <a:gradFill>
            <a:gsLst>
              <a:gs pos="0">
                <a:schemeClr val="accent4"/>
              </a:gs>
              <a:gs pos="56000">
                <a:schemeClr val="accent2"/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1" kern="0" dirty="0">
              <a:solidFill>
                <a:prstClr val="white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793CF8F-CA72-5EF2-EB5A-88E3A5B7C19E}"/>
              </a:ext>
            </a:extLst>
          </p:cNvPr>
          <p:cNvSpPr/>
          <p:nvPr/>
        </p:nvSpPr>
        <p:spPr>
          <a:xfrm>
            <a:off x="802949" y="2354568"/>
            <a:ext cx="5617420" cy="78732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noAutofit/>
          </a:bodyPr>
          <a:lstStyle/>
          <a:p>
            <a:pPr marL="92075" defTabSz="914400">
              <a:spcBef>
                <a:spcPts val="600"/>
              </a:spcBef>
              <a:tabLst>
                <a:tab pos="391795" algn="l"/>
              </a:tabLst>
            </a:pPr>
            <a:endParaRPr kumimoji="1" lang="ja-JP" altLang="en-US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9" name="object 172">
            <a:extLst>
              <a:ext uri="{FF2B5EF4-FFF2-40B4-BE49-F238E27FC236}">
                <a16:creationId xmlns:a16="http://schemas.microsoft.com/office/drawing/2014/main" id="{80C812EF-485D-7139-EED4-43D208D0C797}"/>
              </a:ext>
            </a:extLst>
          </p:cNvPr>
          <p:cNvSpPr txBox="1"/>
          <p:nvPr/>
        </p:nvSpPr>
        <p:spPr>
          <a:xfrm>
            <a:off x="820368" y="5473774"/>
            <a:ext cx="5609931" cy="466587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noAutofit/>
          </a:bodyPr>
          <a:lstStyle/>
          <a:p>
            <a:pPr marL="92075" defTabSz="914400">
              <a:spcBef>
                <a:spcPts val="600"/>
              </a:spcBef>
              <a:tabLst>
                <a:tab pos="391795" algn="l"/>
              </a:tabLst>
            </a:pP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 </a:t>
            </a:r>
            <a:r>
              <a:rPr kumimoji="1" lang="ja-JP" altLang="en-US" sz="1400" dirty="0">
                <a:solidFill>
                  <a:schemeClr val="accent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＜</a:t>
            </a:r>
            <a:r>
              <a:rPr kumimoji="1" lang="ja-JP" altLang="en-US" sz="1200" b="1" dirty="0">
                <a:solidFill>
                  <a:schemeClr val="accent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加速化プランの施策＞</a:t>
            </a:r>
            <a:r>
              <a:rPr kumimoji="1" lang="ja-JP" altLang="en-US" sz="1200" b="1" i="0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　</a:t>
            </a:r>
            <a:r>
              <a:rPr kumimoji="1" lang="ja-JP" altLang="en-US" sz="1400" b="1" i="0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　</a:t>
            </a:r>
            <a:endParaRPr kumimoji="1" lang="en-US" altLang="ja-JP" sz="1400" b="1" kern="0" dirty="0">
              <a:solidFill>
                <a:schemeClr val="accent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/>
            </a:endParaRPr>
          </a:p>
          <a:p>
            <a:pPr marL="92075" defTabSz="914400">
              <a:buClr>
                <a:schemeClr val="accent1">
                  <a:lumMod val="20000"/>
                  <a:lumOff val="80000"/>
                </a:schemeClr>
              </a:buClr>
              <a:tabLst>
                <a:tab pos="391795" algn="l"/>
              </a:tabLst>
            </a:pPr>
            <a:r>
              <a:rPr kumimoji="1" lang="ja-JP" altLang="en-US" sz="900" kern="0" dirty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●</a:t>
            </a:r>
            <a:r>
              <a:rPr kumimoji="1" lang="ja-JP" altLang="en-US" sz="800" kern="0" dirty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　</a:t>
            </a:r>
            <a:r>
              <a:rPr kumimoji="1" lang="ja-JP" altLang="en-US" sz="11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妊婦のための支援給付  </a:t>
            </a:r>
            <a:r>
              <a:rPr kumimoji="1" lang="ja-JP" altLang="en-US" sz="900" kern="0" dirty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●</a:t>
            </a:r>
            <a:r>
              <a:rPr kumimoji="1" lang="ja-JP" altLang="en-US" sz="800" kern="0" dirty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</a:t>
            </a:r>
            <a:r>
              <a:rPr kumimoji="1" lang="ja-JP" altLang="en-US" sz="11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出生後休業支援給付率の引き上げ</a:t>
            </a:r>
            <a:r>
              <a:rPr kumimoji="1" lang="en-US" altLang="ja-JP" sz="11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</a:t>
            </a:r>
            <a:r>
              <a:rPr kumimoji="1" lang="ja-JP" altLang="en-US" sz="900" kern="0" dirty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●</a:t>
            </a:r>
            <a:r>
              <a:rPr kumimoji="1" lang="en-US" altLang="ja-JP" sz="11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 </a:t>
            </a:r>
            <a:r>
              <a:rPr kumimoji="1" lang="ja-JP" altLang="en-US" sz="11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育児時短就業給付　等</a:t>
            </a:r>
          </a:p>
        </p:txBody>
      </p:sp>
      <p:sp>
        <p:nvSpPr>
          <p:cNvPr id="46" name="object 172">
            <a:extLst>
              <a:ext uri="{FF2B5EF4-FFF2-40B4-BE49-F238E27FC236}">
                <a16:creationId xmlns:a16="http://schemas.microsoft.com/office/drawing/2014/main" id="{05021D8D-4E84-CABD-D0A3-D5EEF08410AF}"/>
              </a:ext>
            </a:extLst>
          </p:cNvPr>
          <p:cNvSpPr txBox="1"/>
          <p:nvPr/>
        </p:nvSpPr>
        <p:spPr>
          <a:xfrm>
            <a:off x="693512" y="4753515"/>
            <a:ext cx="59193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525" indent="-171450" defTabSz="914400">
              <a:spcBef>
                <a:spcPts val="600"/>
              </a:spcBef>
              <a:buClr>
                <a:srgbClr val="FFC000"/>
              </a:buClr>
              <a:buFont typeface="Wingdings" panose="05000000000000000000" pitchFamily="2" charset="2"/>
              <a:buChar char="n"/>
              <a:tabLst>
                <a:tab pos="391795" algn="l"/>
              </a:tabLst>
            </a:pP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支援金を財源として</a:t>
            </a:r>
            <a:r>
              <a:rPr kumimoji="1" lang="ja-JP" altLang="en-US" sz="7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国が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こども未来戦略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「</a:t>
            </a:r>
            <a:r>
              <a:rPr kumimoji="1" lang="ja-JP" altLang="en-US" sz="1400" b="1" dirty="0">
                <a:solidFill>
                  <a:srgbClr val="DE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加速化プラン」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の取り組みを実施します。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marL="263525" indent="-171450" defTabSz="914400">
              <a:spcBef>
                <a:spcPts val="600"/>
              </a:spcBef>
              <a:buClr>
                <a:srgbClr val="FFC000"/>
              </a:buClr>
              <a:buFont typeface="Wingdings" panose="05000000000000000000" pitchFamily="2" charset="2"/>
              <a:buChar char="n"/>
              <a:tabLst>
                <a:tab pos="391795" algn="l"/>
              </a:tabLst>
            </a:pP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加速化プランとは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我が国の</a:t>
            </a:r>
            <a:r>
              <a:rPr kumimoji="1" lang="ja-JP" altLang="en-US" sz="1400" b="1" dirty="0">
                <a:solidFill>
                  <a:srgbClr val="DE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少子化対策を促進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するために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児童手当の拡充等の給付を拡充するなど、さまざまな施策のことです。</a:t>
            </a:r>
            <a:endParaRPr kumimoji="1" lang="en-US" altLang="ja-JP" sz="1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</p:txBody>
      </p:sp>
      <p:sp>
        <p:nvSpPr>
          <p:cNvPr id="52" name="object 170">
            <a:extLst>
              <a:ext uri="{FF2B5EF4-FFF2-40B4-BE49-F238E27FC236}">
                <a16:creationId xmlns:a16="http://schemas.microsoft.com/office/drawing/2014/main" id="{E18927B5-E45C-5099-86CA-BFCFDEA975EB}"/>
              </a:ext>
            </a:extLst>
          </p:cNvPr>
          <p:cNvSpPr/>
          <p:nvPr/>
        </p:nvSpPr>
        <p:spPr>
          <a:xfrm>
            <a:off x="197638" y="1493018"/>
            <a:ext cx="3078474" cy="354027"/>
          </a:xfrm>
          <a:custGeom>
            <a:avLst/>
            <a:gdLst/>
            <a:ahLst/>
            <a:cxnLst/>
            <a:rect l="l" t="t" r="r" b="b"/>
            <a:pathLst>
              <a:path w="4493260" h="330834">
                <a:moveTo>
                  <a:pt x="4327398" y="0"/>
                </a:moveTo>
                <a:lnTo>
                  <a:pt x="0" y="0"/>
                </a:lnTo>
                <a:lnTo>
                  <a:pt x="0" y="330708"/>
                </a:lnTo>
                <a:lnTo>
                  <a:pt x="4327398" y="330708"/>
                </a:lnTo>
                <a:lnTo>
                  <a:pt x="4492752" y="165354"/>
                </a:lnTo>
                <a:lnTo>
                  <a:pt x="4327398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47000">
                <a:schemeClr val="accent2"/>
              </a:gs>
              <a:gs pos="99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</p:spPr>
        <p:txBody>
          <a:bodyPr wrap="square" lIns="0" tIns="0" rIns="0" bIns="0" rtlCol="0" anchor="ctr"/>
          <a:lstStyle/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2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開始時期について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</p:txBody>
      </p:sp>
      <p:sp>
        <p:nvSpPr>
          <p:cNvPr id="53" name="object 172">
            <a:extLst>
              <a:ext uri="{FF2B5EF4-FFF2-40B4-BE49-F238E27FC236}">
                <a16:creationId xmlns:a16="http://schemas.microsoft.com/office/drawing/2014/main" id="{9BB310F9-A55D-F301-968E-DEC83771CFD6}"/>
              </a:ext>
            </a:extLst>
          </p:cNvPr>
          <p:cNvSpPr txBox="1"/>
          <p:nvPr/>
        </p:nvSpPr>
        <p:spPr>
          <a:xfrm>
            <a:off x="781179" y="1845433"/>
            <a:ext cx="5748047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defTabSz="914400">
              <a:buClr>
                <a:srgbClr val="FFC000"/>
              </a:buClr>
              <a:buFont typeface="Wingdings" panose="05000000000000000000" pitchFamily="2" charset="2"/>
              <a:buChar char="n"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子ども・子育て支援金は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DE0000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令和</a:t>
            </a:r>
            <a:r>
              <a:rPr kumimoji="1" lang="ja-JP" altLang="en-US" sz="1400" b="1" dirty="0">
                <a:solidFill>
                  <a:srgbClr val="DE0000"/>
                </a:solidFill>
                <a:latin typeface="BIZ UDゴシック"/>
                <a:ea typeface="BIZ UDゴシック"/>
              </a:rPr>
              <a:t>８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E0000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年</a:t>
            </a:r>
            <a:r>
              <a:rPr kumimoji="1" lang="ja-JP" altLang="en-US" sz="1400" b="1" dirty="0">
                <a:solidFill>
                  <a:srgbClr val="DE0000"/>
                </a:solidFill>
                <a:latin typeface="BIZ UDゴシック"/>
                <a:ea typeface="BIZ UDゴシック"/>
              </a:rPr>
              <a:t>４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E0000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月分保険料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DE0000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（５月</a:t>
            </a:r>
            <a:r>
              <a:rPr kumimoji="1" lang="ja-JP" altLang="en-US" sz="1100" b="1" dirty="0">
                <a:solidFill>
                  <a:srgbClr val="DE0000"/>
                </a:solidFill>
                <a:latin typeface="BIZ UDゴシック"/>
                <a:ea typeface="BIZ UDゴシック"/>
              </a:rPr>
              <a:t>納付分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DE0000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）より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一般保険料・介護保険料と合わせて</a:t>
            </a: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徴収されます。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/>
              <a:ea typeface="BIZ UDゴシック"/>
              <a:cs typeface="+mn-cs"/>
            </a:endParaRPr>
          </a:p>
        </p:txBody>
      </p:sp>
      <p:sp>
        <p:nvSpPr>
          <p:cNvPr id="71" name="object 170">
            <a:extLst>
              <a:ext uri="{FF2B5EF4-FFF2-40B4-BE49-F238E27FC236}">
                <a16:creationId xmlns:a16="http://schemas.microsoft.com/office/drawing/2014/main" id="{8A32F2A0-E694-266B-3E5F-967F64BF565C}"/>
              </a:ext>
            </a:extLst>
          </p:cNvPr>
          <p:cNvSpPr/>
          <p:nvPr/>
        </p:nvSpPr>
        <p:spPr>
          <a:xfrm>
            <a:off x="226044" y="4433346"/>
            <a:ext cx="3050068" cy="299590"/>
          </a:xfrm>
          <a:custGeom>
            <a:avLst/>
            <a:gdLst/>
            <a:ahLst/>
            <a:cxnLst/>
            <a:rect l="l" t="t" r="r" b="b"/>
            <a:pathLst>
              <a:path w="4493260" h="330834">
                <a:moveTo>
                  <a:pt x="4327398" y="0"/>
                </a:moveTo>
                <a:lnTo>
                  <a:pt x="0" y="0"/>
                </a:lnTo>
                <a:lnTo>
                  <a:pt x="0" y="330708"/>
                </a:lnTo>
                <a:lnTo>
                  <a:pt x="4327398" y="330708"/>
                </a:lnTo>
                <a:lnTo>
                  <a:pt x="4492752" y="165354"/>
                </a:lnTo>
                <a:lnTo>
                  <a:pt x="4327398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49000">
                <a:schemeClr val="accent2"/>
              </a:gs>
              <a:gs pos="99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</p:spPr>
        <p:txBody>
          <a:bodyPr wrap="square" lIns="0" tIns="0" rIns="0" bIns="0" rtlCol="0" anchor="ctr"/>
          <a:lstStyle/>
          <a:p>
            <a:pPr marL="12700" algn="ctr" defTabSz="914400">
              <a:spcBef>
                <a:spcPts val="1265"/>
              </a:spcBef>
            </a:pPr>
            <a:r>
              <a:rPr kumimoji="1" lang="ja-JP" altLang="en-US" sz="1400" b="1" kern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支援金の使途は</a:t>
            </a:r>
          </a:p>
        </p:txBody>
      </p:sp>
      <p:sp>
        <p:nvSpPr>
          <p:cNvPr id="72" name="object 170">
            <a:extLst>
              <a:ext uri="{FF2B5EF4-FFF2-40B4-BE49-F238E27FC236}">
                <a16:creationId xmlns:a16="http://schemas.microsoft.com/office/drawing/2014/main" id="{97C0B6AC-3CB6-DEB4-D08E-ABDE643B421E}"/>
              </a:ext>
            </a:extLst>
          </p:cNvPr>
          <p:cNvSpPr/>
          <p:nvPr/>
        </p:nvSpPr>
        <p:spPr>
          <a:xfrm>
            <a:off x="338268" y="6029114"/>
            <a:ext cx="2937844" cy="336513"/>
          </a:xfrm>
          <a:custGeom>
            <a:avLst/>
            <a:gdLst/>
            <a:ahLst/>
            <a:cxnLst/>
            <a:rect l="l" t="t" r="r" b="b"/>
            <a:pathLst>
              <a:path w="4493260" h="330834">
                <a:moveTo>
                  <a:pt x="4327398" y="0"/>
                </a:moveTo>
                <a:lnTo>
                  <a:pt x="0" y="0"/>
                </a:lnTo>
                <a:lnTo>
                  <a:pt x="0" y="330708"/>
                </a:lnTo>
                <a:lnTo>
                  <a:pt x="4327398" y="330708"/>
                </a:lnTo>
                <a:lnTo>
                  <a:pt x="4492752" y="165354"/>
                </a:lnTo>
                <a:lnTo>
                  <a:pt x="4327398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2000">
                <a:schemeClr val="accent2"/>
              </a:gs>
              <a:gs pos="99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</p:spPr>
        <p:txBody>
          <a:bodyPr wrap="square" lIns="0" tIns="0" rIns="0" bIns="0" rtlCol="0" anchor="ctr"/>
          <a:lstStyle/>
          <a:p>
            <a:pPr marL="12700" algn="ctr" defTabSz="914400">
              <a:spcBef>
                <a:spcPts val="1265"/>
              </a:spcBef>
            </a:pPr>
            <a:r>
              <a:rPr kumimoji="1" lang="ja-JP" altLang="en-US" sz="1400" b="1" kern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どの程度の負担感か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105A94A-AE5B-BFFA-988A-5ABAAAF7143F}"/>
              </a:ext>
            </a:extLst>
          </p:cNvPr>
          <p:cNvSpPr txBox="1"/>
          <p:nvPr/>
        </p:nvSpPr>
        <p:spPr>
          <a:xfrm>
            <a:off x="665877" y="8069691"/>
            <a:ext cx="5973061" cy="1274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400"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負担率（支援金率）は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令和８年からスタートし、令和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10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年度には</a:t>
            </a:r>
            <a:r>
              <a:rPr lang="en-US" altLang="ja-JP" sz="1600" b="1" dirty="0">
                <a:solidFill>
                  <a:srgbClr val="DE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0.4</a:t>
            </a:r>
            <a:r>
              <a:rPr lang="ja-JP" altLang="en-US" sz="1600" b="1" dirty="0">
                <a:solidFill>
                  <a:srgbClr val="DE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％</a:t>
            </a:r>
            <a:r>
              <a:rPr lang="ja-JP" altLang="en-US" sz="1200" b="1" dirty="0">
                <a:solidFill>
                  <a:srgbClr val="DE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程度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に</a:t>
            </a:r>
            <a:r>
              <a:rPr lang="ja-JP" altLang="en-US" sz="11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段階的に上がることが想定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されます。</a:t>
            </a:r>
            <a:endParaRPr lang="en-US" altLang="ja-JP" sz="600" dirty="0"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defTabSz="914400">
              <a:buClr>
                <a:schemeClr val="accent1"/>
              </a:buClr>
            </a:pPr>
            <a:endParaRPr lang="en-US" altLang="ja-JP" sz="500" dirty="0"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marL="171450" indent="-171450" defTabSz="914400"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ただし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国が令和</a:t>
            </a:r>
            <a:r>
              <a:rPr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10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年度に支援納付金の最大規模を決めているため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今後</a:t>
            </a: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、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健康保険料や介護保険料のように</a:t>
            </a:r>
            <a:r>
              <a:rPr lang="ja-JP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右肩上がりで増え続けることはありません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marL="171450" indent="-171450" defTabSz="914400">
              <a:buClr>
                <a:schemeClr val="accent1"/>
              </a:buClr>
              <a:buFont typeface="Wingdings" panose="05000000000000000000" pitchFamily="2" charset="2"/>
              <a:buChar char="n"/>
            </a:pPr>
            <a:endParaRPr lang="en-US" altLang="ja-JP" sz="5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marL="171450" marR="0" lvl="0" indent="-17145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100" kern="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健保組合と協会けんぽには、国が一律の支援金率を示すこととなってい</a:t>
            </a:r>
            <a:r>
              <a:rPr kumimoji="1" lang="ja-JP" altLang="en-US" sz="1100" kern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ます。</a:t>
            </a:r>
            <a:endParaRPr kumimoji="1" lang="en-US" altLang="ja-JP" sz="800" kern="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R="0" lvl="0" defTabSz="914400" eaLnBrk="1" fontAlgn="auto" latinLnBrk="0" hangingPunct="1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1" lang="en-US" altLang="ja-JP" sz="1100" kern="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object 172">
            <a:extLst>
              <a:ext uri="{FF2B5EF4-FFF2-40B4-BE49-F238E27FC236}">
                <a16:creationId xmlns:a16="http://schemas.microsoft.com/office/drawing/2014/main" id="{1DCC60C6-6410-4889-80DB-F9212A4C4C12}"/>
              </a:ext>
            </a:extLst>
          </p:cNvPr>
          <p:cNvSpPr txBox="1"/>
          <p:nvPr/>
        </p:nvSpPr>
        <p:spPr>
          <a:xfrm>
            <a:off x="781179" y="3167289"/>
            <a:ext cx="597306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defTabSz="914400">
              <a:buClr>
                <a:srgbClr val="FFC000"/>
              </a:buClr>
              <a:buFont typeface="Wingdings" panose="05000000000000000000" pitchFamily="2" charset="2"/>
              <a:buChar char="n"/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BIZ UDゴシック"/>
                <a:ea typeface="BIZ UDゴシック"/>
              </a:rPr>
              <a:t>納入告知書（請求書）には、</a:t>
            </a:r>
            <a:r>
              <a:rPr kumimoji="1" lang="ja-JP" altLang="en-US" sz="1400" b="1" dirty="0">
                <a:solidFill>
                  <a:srgbClr val="DE0000"/>
                </a:solidFill>
                <a:latin typeface="BIZ UDゴシック"/>
                <a:ea typeface="BIZ UDゴシック"/>
              </a:rPr>
              <a:t>第３の費目</a:t>
            </a:r>
            <a:r>
              <a:rPr kumimoji="1" lang="ja-JP" altLang="en-US" sz="1100" dirty="0">
                <a:solidFill>
                  <a:prstClr val="black"/>
                </a:solidFill>
                <a:latin typeface="BIZ UDゴシック"/>
                <a:ea typeface="BIZ UDゴシック"/>
              </a:rPr>
              <a:t>として子ども・子育て支援金が追加されます。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/>
              <a:ea typeface="BIZ UDゴシック"/>
              <a:cs typeface="+mn-cs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26A2E03-6074-2FB7-BD34-0CA052C295A3}"/>
              </a:ext>
            </a:extLst>
          </p:cNvPr>
          <p:cNvGrpSpPr/>
          <p:nvPr/>
        </p:nvGrpSpPr>
        <p:grpSpPr>
          <a:xfrm>
            <a:off x="907455" y="3548138"/>
            <a:ext cx="5462610" cy="361699"/>
            <a:chOff x="967351" y="3645745"/>
            <a:chExt cx="5462610" cy="361699"/>
          </a:xfrm>
        </p:grpSpPr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FCB5D39B-A333-4A17-9E9E-09E23CD37284}"/>
                </a:ext>
              </a:extLst>
            </p:cNvPr>
            <p:cNvSpPr/>
            <p:nvPr/>
          </p:nvSpPr>
          <p:spPr>
            <a:xfrm>
              <a:off x="967351" y="3646467"/>
              <a:ext cx="1626160" cy="360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一般保険料</a:t>
              </a:r>
            </a:p>
          </p:txBody>
        </p:sp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503416D0-7B7F-4BBB-BC0A-9736A709835B}"/>
                </a:ext>
              </a:extLst>
            </p:cNvPr>
            <p:cNvSpPr/>
            <p:nvPr/>
          </p:nvSpPr>
          <p:spPr>
            <a:xfrm>
              <a:off x="2884778" y="3647444"/>
              <a:ext cx="1626154" cy="3600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905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介護保険料</a:t>
              </a:r>
              <a:endParaRPr kumimoji="1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（介護納付金分）</a:t>
              </a:r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4BDEA371-AFBC-4764-B1FA-73F349604859}"/>
                </a:ext>
              </a:extLst>
            </p:cNvPr>
            <p:cNvSpPr/>
            <p:nvPr/>
          </p:nvSpPr>
          <p:spPr>
            <a:xfrm>
              <a:off x="4803805" y="3645745"/>
              <a:ext cx="1626156" cy="360000"/>
            </a:xfrm>
            <a:prstGeom prst="roundRect">
              <a:avLst/>
            </a:prstGeom>
            <a:solidFill>
              <a:schemeClr val="accent2"/>
            </a:solidFill>
            <a:ln w="28575" cap="flat" cmpd="sng" algn="ctr">
              <a:solidFill>
                <a:schemeClr val="tx2">
                  <a:lumMod val="50000"/>
                  <a:lumOff val="50000"/>
                </a:schemeClr>
              </a:solidFill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子ども・子育て支援金</a:t>
              </a:r>
              <a:endParaRPr kumimoji="1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（子ども・子育て支援納付金分）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1FB09BF6-ADA4-4B9C-A568-64527A11D63B}"/>
                </a:ext>
              </a:extLst>
            </p:cNvPr>
            <p:cNvSpPr txBox="1"/>
            <p:nvPr/>
          </p:nvSpPr>
          <p:spPr>
            <a:xfrm>
              <a:off x="4512893" y="3675774"/>
              <a:ext cx="28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/>
                  <a:ea typeface="BIZ UDゴシック"/>
                </a:rPr>
                <a:t>＋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ED8F406B-C764-428D-A4AF-E7F10D834E39}"/>
                </a:ext>
              </a:extLst>
            </p:cNvPr>
            <p:cNvSpPr txBox="1"/>
            <p:nvPr/>
          </p:nvSpPr>
          <p:spPr>
            <a:xfrm>
              <a:off x="2593511" y="3689015"/>
              <a:ext cx="28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/>
                  <a:ea typeface="BIZ UDゴシック"/>
                </a:rPr>
                <a:t>＋</a:t>
              </a:r>
            </a:p>
          </p:txBody>
        </p:sp>
      </p:grp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71FA9E8B-6160-40E3-84E4-469E6F3E6D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089692"/>
              </p:ext>
            </p:extLst>
          </p:nvPr>
        </p:nvGraphicFramePr>
        <p:xfrm>
          <a:off x="749355" y="6414683"/>
          <a:ext cx="2576055" cy="1188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768A93C-7F56-96D3-74C8-F5E356AADA81}"/>
              </a:ext>
            </a:extLst>
          </p:cNvPr>
          <p:cNvGrpSpPr/>
          <p:nvPr/>
        </p:nvGrpSpPr>
        <p:grpSpPr>
          <a:xfrm>
            <a:off x="895796" y="4036583"/>
            <a:ext cx="5884571" cy="285422"/>
            <a:chOff x="2765005" y="5362022"/>
            <a:chExt cx="5149218" cy="287832"/>
          </a:xfrm>
        </p:grpSpPr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630FDA74-E9B2-1C9B-7A25-ECC2CE2FE939}"/>
                </a:ext>
              </a:extLst>
            </p:cNvPr>
            <p:cNvSpPr/>
            <p:nvPr/>
          </p:nvSpPr>
          <p:spPr>
            <a:xfrm>
              <a:off x="2765005" y="5384162"/>
              <a:ext cx="4749439" cy="26569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96230D8-844E-402A-BA23-6C297FD785DD}"/>
                </a:ext>
              </a:extLst>
            </p:cNvPr>
            <p:cNvSpPr txBox="1"/>
            <p:nvPr/>
          </p:nvSpPr>
          <p:spPr>
            <a:xfrm>
              <a:off x="3060281" y="5362022"/>
              <a:ext cx="4853942" cy="27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 lvl="0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1" lang="en-US" altLang="ja-JP" sz="105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※</a:t>
              </a:r>
              <a:r>
                <a:rPr kumimoji="1" lang="ja-JP" altLang="en-US" sz="105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健保組合は</a:t>
              </a:r>
              <a:r>
                <a:rPr kumimoji="1" lang="ja-JP" altLang="en-US" sz="100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、</a:t>
              </a:r>
              <a:r>
                <a:rPr kumimoji="1" lang="ja-JP" altLang="en-US" sz="105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子ども・子育て支援金の</a:t>
              </a:r>
              <a:r>
                <a:rPr kumimoji="1" lang="ja-JP" altLang="en-US" sz="1200" b="1" kern="0" dirty="0">
                  <a:solidFill>
                    <a:srgbClr val="DE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代行徴収的</a:t>
              </a:r>
              <a:r>
                <a:rPr kumimoji="1" lang="ja-JP" altLang="en-US" sz="1050" b="1" kern="0" dirty="0">
                  <a:solidFill>
                    <a:srgbClr val="DE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な</a:t>
              </a:r>
              <a:r>
                <a:rPr kumimoji="1" lang="ja-JP" altLang="en-US" sz="1050" kern="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位置づけ</a:t>
              </a:r>
              <a:r>
                <a:rPr kumimoji="1" lang="ja-JP" altLang="en-US" sz="105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になります</a:t>
              </a:r>
              <a:r>
                <a:rPr kumimoji="1" lang="ja-JP" altLang="en-US" sz="1200" kern="0" dirty="0">
                  <a:solidFill>
                    <a:prstClr val="black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。</a:t>
              </a:r>
              <a:endParaRPr kumimoji="1" lang="en-US" altLang="ja-JP" sz="1200" kern="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9B0943C-BA93-42AA-861E-2574B9A95613}"/>
              </a:ext>
            </a:extLst>
          </p:cNvPr>
          <p:cNvSpPr txBox="1"/>
          <p:nvPr/>
        </p:nvSpPr>
        <p:spPr>
          <a:xfrm>
            <a:off x="819930" y="7577818"/>
            <a:ext cx="5609931" cy="522206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noAutofit/>
          </a:bodyPr>
          <a:lstStyle>
            <a:defPPr>
              <a:defRPr lang="en-US"/>
            </a:defPPr>
            <a:lvl1pPr marL="92075" defTabSz="914400">
              <a:spcBef>
                <a:spcPts val="600"/>
              </a:spcBef>
              <a:tabLst>
                <a:tab pos="391795" algn="l"/>
              </a:tabLst>
              <a:defRPr kumimoji="1" sz="1400" b="1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defRPr>
            </a:lvl1pPr>
          </a:lstStyle>
          <a:p>
            <a:r>
              <a:rPr lang="ja-JP" altLang="en-US" sz="1200" dirty="0"/>
              <a:t>　</a:t>
            </a:r>
            <a:r>
              <a:rPr lang="ja-JP" altLang="en-US" sz="1200" dirty="0">
                <a:solidFill>
                  <a:schemeClr val="accent4"/>
                </a:solidFill>
              </a:rPr>
              <a:t>＜各年度における支援納付金の総額＞</a:t>
            </a:r>
            <a:endParaRPr lang="en-US" altLang="ja-JP" sz="1200" dirty="0">
              <a:solidFill>
                <a:schemeClr val="accent4"/>
              </a:solidFill>
            </a:endParaRPr>
          </a:p>
          <a:p>
            <a:r>
              <a:rPr lang="ja-JP" altLang="en-US" sz="1200" dirty="0"/>
              <a:t>　　</a:t>
            </a:r>
            <a:r>
              <a:rPr lang="en-US" altLang="ja-JP" sz="1200" b="0" dirty="0"/>
              <a:t>R8</a:t>
            </a:r>
            <a:r>
              <a:rPr lang="ja-JP" altLang="en-US" sz="1050" b="0" dirty="0"/>
              <a:t>年度</a:t>
            </a:r>
            <a:r>
              <a:rPr lang="en-US" altLang="ja-JP" sz="1200" b="0" dirty="0"/>
              <a:t>…</a:t>
            </a:r>
            <a:r>
              <a:rPr lang="ja-JP" altLang="en-US" sz="1100" b="0" dirty="0"/>
              <a:t>約</a:t>
            </a:r>
            <a:r>
              <a:rPr lang="en-US" altLang="ja-JP" sz="1200" b="0" dirty="0"/>
              <a:t>6,000</a:t>
            </a:r>
            <a:r>
              <a:rPr lang="ja-JP" altLang="en-US" sz="1200" b="0" dirty="0"/>
              <a:t>億円　</a:t>
            </a:r>
            <a:r>
              <a:rPr lang="ja-JP" altLang="en-US" sz="1200" b="0" dirty="0">
                <a:solidFill>
                  <a:schemeClr val="accent2"/>
                </a:solidFill>
              </a:rPr>
              <a:t>▷</a:t>
            </a:r>
            <a:r>
              <a:rPr lang="ja-JP" altLang="en-US" sz="1200" b="0" dirty="0">
                <a:solidFill>
                  <a:srgbClr val="FF6600"/>
                </a:solidFill>
              </a:rPr>
              <a:t>  </a:t>
            </a:r>
            <a:r>
              <a:rPr lang="en-US" altLang="ja-JP" sz="1200" b="0" dirty="0"/>
              <a:t>R9</a:t>
            </a:r>
            <a:r>
              <a:rPr lang="ja-JP" altLang="en-US" sz="1050" b="0" dirty="0"/>
              <a:t>年度</a:t>
            </a:r>
            <a:r>
              <a:rPr lang="en-US" altLang="ja-JP" sz="1200" b="0" dirty="0"/>
              <a:t>…</a:t>
            </a:r>
            <a:r>
              <a:rPr lang="ja-JP" altLang="en-US" sz="1050" b="0" dirty="0"/>
              <a:t>約</a:t>
            </a:r>
            <a:r>
              <a:rPr lang="en-US" altLang="ja-JP" sz="1200" b="0" dirty="0"/>
              <a:t>8,000</a:t>
            </a:r>
            <a:r>
              <a:rPr lang="ja-JP" altLang="en-US" sz="1200" b="0" dirty="0"/>
              <a:t>億円　</a:t>
            </a:r>
            <a:r>
              <a:rPr lang="ja-JP" altLang="en-US" sz="1200" b="0" dirty="0">
                <a:solidFill>
                  <a:schemeClr val="accent2"/>
                </a:solidFill>
              </a:rPr>
              <a:t>▷</a:t>
            </a:r>
            <a:r>
              <a:rPr lang="ja-JP" altLang="en-US" sz="1200" b="0" dirty="0"/>
              <a:t> </a:t>
            </a:r>
            <a:r>
              <a:rPr lang="en-US" altLang="ja-JP" sz="1200" b="0" dirty="0"/>
              <a:t>R10</a:t>
            </a:r>
            <a:r>
              <a:rPr lang="ja-JP" altLang="en-US" sz="1050" b="0" dirty="0"/>
              <a:t>年度</a:t>
            </a:r>
            <a:r>
              <a:rPr lang="en-US" altLang="ja-JP" sz="1200" b="0" dirty="0"/>
              <a:t>…</a:t>
            </a:r>
            <a:r>
              <a:rPr lang="ja-JP" altLang="en-US" sz="1100" b="0" dirty="0"/>
              <a:t>約</a:t>
            </a:r>
            <a:r>
              <a:rPr lang="ja-JP" altLang="en-US" sz="1200" b="0" dirty="0"/>
              <a:t>１兆円</a:t>
            </a:r>
            <a:endParaRPr lang="en-US" altLang="ja-JP" sz="1200" b="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E69377F-84E2-401B-8FB1-4CB61B8EA9B5}"/>
              </a:ext>
            </a:extLst>
          </p:cNvPr>
          <p:cNvSpPr txBox="1"/>
          <p:nvPr/>
        </p:nvSpPr>
        <p:spPr>
          <a:xfrm>
            <a:off x="968449" y="6379786"/>
            <a:ext cx="2594985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000" kern="0" dirty="0">
                <a:solidFill>
                  <a:schemeClr val="bg2">
                    <a:lumMod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＜支援金率・支援金の負担イメージ＞</a:t>
            </a:r>
            <a:endParaRPr kumimoji="1" lang="en-US" altLang="ja-JP" sz="1000" kern="0" dirty="0">
              <a:solidFill>
                <a:schemeClr val="bg2">
                  <a:lumMod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object 172">
            <a:extLst>
              <a:ext uri="{FF2B5EF4-FFF2-40B4-BE49-F238E27FC236}">
                <a16:creationId xmlns:a16="http://schemas.microsoft.com/office/drawing/2014/main" id="{CD4F3A7B-B2CB-0CEA-4CCF-79B6C56E87C5}"/>
              </a:ext>
            </a:extLst>
          </p:cNvPr>
          <p:cNvSpPr txBox="1"/>
          <p:nvPr/>
        </p:nvSpPr>
        <p:spPr>
          <a:xfrm>
            <a:off x="889930" y="832777"/>
            <a:ext cx="5502799" cy="5858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FFC000"/>
            </a:solidFill>
          </a:ln>
        </p:spPr>
        <p:txBody>
          <a:bodyPr vert="horz" wrap="square" lIns="0" tIns="12700" rIns="0" bIns="0" rtlCol="0" anchor="ctr" anchorCtr="1">
            <a:noAutofit/>
          </a:bodyPr>
          <a:lstStyle/>
          <a:p>
            <a:pPr defTabSz="91440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子ども・子育て支援金制度は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rPr>
              <a:t>社会連帯の</a:t>
            </a:r>
            <a:r>
              <a:rPr kumimoji="1" lang="ja-JP" altLang="en-US" sz="1100" b="0" dirty="0">
                <a:solidFill>
                  <a:prstClr val="black"/>
                </a:solidFill>
                <a:latin typeface="BIZ UDゴシック"/>
                <a:ea typeface="BIZ UDゴシック"/>
              </a:rPr>
              <a:t>理念を基盤に</a:t>
            </a:r>
            <a:r>
              <a:rPr kumimoji="1" lang="ja-JP" altLang="en-US" sz="1050" b="0" dirty="0">
                <a:solidFill>
                  <a:prstClr val="black"/>
                </a:solidFill>
                <a:latin typeface="BIZ UDゴシック"/>
                <a:ea typeface="BIZ UDゴシック"/>
              </a:rPr>
              <a:t>、</a:t>
            </a:r>
            <a:r>
              <a:rPr kumimoji="1" lang="ja-JP" altLang="en-US" sz="1100" b="0" dirty="0">
                <a:solidFill>
                  <a:prstClr val="black"/>
                </a:solidFill>
                <a:latin typeface="BIZ UDゴシック"/>
                <a:ea typeface="BIZ UDゴシック"/>
              </a:rPr>
              <a:t>子どもや子育て世帯を</a:t>
            </a:r>
            <a:endParaRPr kumimoji="1" lang="en-US" altLang="ja-JP" sz="1100" b="0" dirty="0">
              <a:solidFill>
                <a:prstClr val="black"/>
              </a:solidFill>
              <a:latin typeface="BIZ UDゴシック"/>
              <a:ea typeface="BIZ UDゴシック"/>
            </a:endParaRPr>
          </a:p>
          <a:p>
            <a:pPr defTabSz="914400">
              <a:defRPr/>
            </a:pPr>
            <a:r>
              <a:rPr kumimoji="1" lang="ja-JP" altLang="en-US" sz="1100" b="0" dirty="0">
                <a:solidFill>
                  <a:prstClr val="black"/>
                </a:solidFill>
                <a:latin typeface="BIZ UDゴシック"/>
                <a:ea typeface="BIZ UDゴシック"/>
              </a:rPr>
              <a:t>全世代・全経済主体</a:t>
            </a:r>
            <a:r>
              <a:rPr kumimoji="1" lang="ja-JP" altLang="en-US" sz="1100" dirty="0">
                <a:solidFill>
                  <a:prstClr val="black"/>
                </a:solidFill>
                <a:latin typeface="BIZ UDゴシック"/>
                <a:ea typeface="BIZ UDゴシック"/>
              </a:rPr>
              <a:t>が支える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/>
                <a:ea typeface="BIZ UDゴシック"/>
              </a:rPr>
              <a:t>新しい分かち合い・連帯の仕組み</a:t>
            </a:r>
            <a:r>
              <a:rPr kumimoji="1" lang="ja-JP" altLang="en-US" sz="1100" dirty="0">
                <a:solidFill>
                  <a:prstClr val="black"/>
                </a:solidFill>
                <a:latin typeface="BIZ UDゴシック"/>
                <a:ea typeface="BIZ UDゴシック"/>
              </a:rPr>
              <a:t>です。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BIZ UDゴシック"/>
              <a:ea typeface="BIZ UDゴシック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F4762A-F88F-4058-B2B5-80675A5622A6}"/>
              </a:ext>
            </a:extLst>
          </p:cNvPr>
          <p:cNvSpPr/>
          <p:nvPr/>
        </p:nvSpPr>
        <p:spPr>
          <a:xfrm flipH="1">
            <a:off x="889930" y="566847"/>
            <a:ext cx="2556229" cy="272801"/>
          </a:xfrm>
          <a:prstGeom prst="rect">
            <a:avLst/>
          </a:prstGeom>
          <a:solidFill>
            <a:srgbClr val="FFC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/>
              </a:rPr>
              <a:t>子ども・子育て支援金制度とは</a:t>
            </a:r>
            <a:endParaRPr kumimoji="1" lang="ja-JP" altLang="en-US" sz="1600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5C2BD6B2-11C2-1A5D-5C8C-D19D1EE00909}"/>
              </a:ext>
            </a:extLst>
          </p:cNvPr>
          <p:cNvSpPr/>
          <p:nvPr/>
        </p:nvSpPr>
        <p:spPr>
          <a:xfrm>
            <a:off x="77998" y="1326319"/>
            <a:ext cx="685766" cy="68838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84ED7E1-6CAA-1A3D-0524-468EC4C52552}"/>
              </a:ext>
            </a:extLst>
          </p:cNvPr>
          <p:cNvSpPr txBox="1"/>
          <p:nvPr/>
        </p:nvSpPr>
        <p:spPr>
          <a:xfrm>
            <a:off x="-79128" y="1438773"/>
            <a:ext cx="913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いつ</a:t>
            </a:r>
            <a:endParaRPr kumimoji="1" lang="en-US" altLang="ja-JP" sz="1200" b="1" dirty="0">
              <a:solidFill>
                <a:schemeClr val="accent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から？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88B96A98-DA65-9F62-70D3-C9D758C1BB18}"/>
              </a:ext>
            </a:extLst>
          </p:cNvPr>
          <p:cNvSpPr/>
          <p:nvPr/>
        </p:nvSpPr>
        <p:spPr>
          <a:xfrm>
            <a:off x="99768" y="4208863"/>
            <a:ext cx="685766" cy="68838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EA61431-BBED-EF2A-B478-4A8710EAEEB5}"/>
              </a:ext>
            </a:extLst>
          </p:cNvPr>
          <p:cNvSpPr txBox="1"/>
          <p:nvPr/>
        </p:nvSpPr>
        <p:spPr>
          <a:xfrm>
            <a:off x="-272027" y="4308985"/>
            <a:ext cx="137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何に  </a:t>
            </a:r>
            <a:endParaRPr kumimoji="1" lang="en-US" altLang="ja-JP" sz="1200" b="1" dirty="0">
              <a:solidFill>
                <a:srgbClr val="FFC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使う？</a:t>
            </a: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AE7AD740-7F5F-AF11-3EC3-3067325FFA54}"/>
              </a:ext>
            </a:extLst>
          </p:cNvPr>
          <p:cNvSpPr/>
          <p:nvPr/>
        </p:nvSpPr>
        <p:spPr>
          <a:xfrm>
            <a:off x="121539" y="5824303"/>
            <a:ext cx="685766" cy="688381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D09C75F-5D2E-A274-FFC3-674ABCBA1D2F}"/>
              </a:ext>
            </a:extLst>
          </p:cNvPr>
          <p:cNvSpPr txBox="1"/>
          <p:nvPr/>
        </p:nvSpPr>
        <p:spPr>
          <a:xfrm>
            <a:off x="-107268" y="5948096"/>
            <a:ext cx="10365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いくら</a:t>
            </a:r>
            <a:endParaRPr kumimoji="1" lang="en-US" altLang="ja-JP" sz="1100" b="1" dirty="0">
              <a:solidFill>
                <a:srgbClr val="FFC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支払う？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4AE78A7-5E8E-9247-B7B3-90D2CB73A457}"/>
              </a:ext>
            </a:extLst>
          </p:cNvPr>
          <p:cNvGrpSpPr/>
          <p:nvPr/>
        </p:nvGrpSpPr>
        <p:grpSpPr>
          <a:xfrm>
            <a:off x="3473608" y="6035769"/>
            <a:ext cx="2933699" cy="1458408"/>
            <a:chOff x="3395543" y="6689694"/>
            <a:chExt cx="3191924" cy="1067064"/>
          </a:xfrm>
        </p:grpSpPr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F3D80A6C-B386-721C-C604-F3C33180F96B}"/>
                </a:ext>
              </a:extLst>
            </p:cNvPr>
            <p:cNvSpPr/>
            <p:nvPr/>
          </p:nvSpPr>
          <p:spPr>
            <a:xfrm>
              <a:off x="3544893" y="6689694"/>
              <a:ext cx="3026715" cy="371288"/>
            </a:xfrm>
            <a:prstGeom prst="roundRect">
              <a:avLst>
                <a:gd name="adj" fmla="val 828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E6F5F0B-7DF0-4892-90C6-F0DF3EED9EF8}"/>
                </a:ext>
              </a:extLst>
            </p:cNvPr>
            <p:cNvSpPr txBox="1"/>
            <p:nvPr/>
          </p:nvSpPr>
          <p:spPr>
            <a:xfrm>
              <a:off x="3395543" y="7055567"/>
              <a:ext cx="3191924" cy="349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ja-JP" alt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　　　　</a:t>
              </a:r>
              <a:r>
                <a:rPr lang="ja-JP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例）標準報酬月額が</a:t>
              </a:r>
              <a:r>
                <a:rPr lang="en-US" altLang="ja-JP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30</a:t>
              </a:r>
              <a:r>
                <a:rPr lang="ja-JP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万の場合</a:t>
              </a:r>
              <a:endParaRPr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endParaRPr>
            </a:p>
            <a:p>
              <a:pPr defTabSz="914400"/>
              <a:r>
                <a: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        </a:t>
              </a:r>
              <a:r>
                <a:rPr lang="en-US" altLang="ja-JP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30</a:t>
              </a:r>
              <a:r>
                <a:rPr lang="ja-JP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万</a:t>
              </a:r>
              <a:r>
                <a:rPr lang="en-US" altLang="ja-JP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×0.4</a:t>
              </a:r>
              <a:r>
                <a:rPr lang="ja-JP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％＝</a:t>
              </a:r>
              <a:r>
                <a:rPr lang="en-US" altLang="ja-JP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1,200</a:t>
              </a:r>
              <a:r>
                <a:rPr lang="ja-JP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円</a:t>
              </a:r>
              <a:r>
                <a:rPr lang="ja-JP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／</a:t>
              </a:r>
              <a:r>
                <a:rPr lang="ja-JP" altLang="en-US" sz="11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月　</a:t>
              </a:r>
              <a:endParaRPr lang="en-US" altLang="ja-JP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endParaRPr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26A5DBD8-D98D-14A9-41D8-5BAD433C946D}"/>
                </a:ext>
              </a:extLst>
            </p:cNvPr>
            <p:cNvSpPr/>
            <p:nvPr/>
          </p:nvSpPr>
          <p:spPr>
            <a:xfrm>
              <a:off x="3527759" y="6689696"/>
              <a:ext cx="3025388" cy="1067062"/>
            </a:xfrm>
            <a:prstGeom prst="roundRect">
              <a:avLst>
                <a:gd name="adj" fmla="val 8283"/>
              </a:avLst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C95D4F9-FE19-BC2D-B6A3-8CA7A4C111E2}"/>
              </a:ext>
            </a:extLst>
          </p:cNvPr>
          <p:cNvGrpSpPr/>
          <p:nvPr/>
        </p:nvGrpSpPr>
        <p:grpSpPr>
          <a:xfrm>
            <a:off x="981372" y="2390879"/>
            <a:ext cx="5256115" cy="701315"/>
            <a:chOff x="1295259" y="2449948"/>
            <a:chExt cx="5256115" cy="701315"/>
          </a:xfrm>
        </p:grpSpPr>
        <p:sp>
          <p:nvSpPr>
            <p:cNvPr id="7" name="object 172">
              <a:extLst>
                <a:ext uri="{FF2B5EF4-FFF2-40B4-BE49-F238E27FC236}">
                  <a16:creationId xmlns:a16="http://schemas.microsoft.com/office/drawing/2014/main" id="{29DD379F-8DB7-1148-F7D7-8F4FBECEBBD8}"/>
                </a:ext>
              </a:extLst>
            </p:cNvPr>
            <p:cNvSpPr txBox="1"/>
            <p:nvPr/>
          </p:nvSpPr>
          <p:spPr>
            <a:xfrm>
              <a:off x="4269961" y="2449948"/>
              <a:ext cx="216000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900" dirty="0">
                  <a:solidFill>
                    <a:prstClr val="black"/>
                  </a:solidFill>
                  <a:latin typeface="BIZ UDゴシック"/>
                  <a:ea typeface="BIZ UDゴシック"/>
                </a:rPr>
                <a:t>②子ども・子育て支援金額を告知</a:t>
              </a:r>
              <a:endParaRPr kumimoji="1" lang="en-US" altLang="ja-JP" sz="900" dirty="0">
                <a:solidFill>
                  <a:prstClr val="black"/>
                </a:solidFill>
                <a:latin typeface="BIZ UDゴシック"/>
                <a:ea typeface="BIZ UDゴシック"/>
              </a:endParaRPr>
            </a:p>
            <a:p>
              <a:pPr defTabSz="914400">
                <a:defRPr/>
              </a:pP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/>
                  <a:ea typeface="BIZ UDゴシック"/>
                  <a:cs typeface="+mn-cs"/>
                </a:rPr>
                <a:t>　納入告知書（請求書）の送付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/>
                <a:ea typeface="BIZ UDゴシック"/>
                <a:cs typeface="+mn-cs"/>
              </a:endParaRPr>
            </a:p>
          </p:txBody>
        </p:sp>
        <p:sp>
          <p:nvSpPr>
            <p:cNvPr id="16" name="object 172">
              <a:extLst>
                <a:ext uri="{FF2B5EF4-FFF2-40B4-BE49-F238E27FC236}">
                  <a16:creationId xmlns:a16="http://schemas.microsoft.com/office/drawing/2014/main" id="{BA69F842-95C7-BE05-CBDF-F1CC3F066C22}"/>
                </a:ext>
              </a:extLst>
            </p:cNvPr>
            <p:cNvSpPr txBox="1"/>
            <p:nvPr/>
          </p:nvSpPr>
          <p:spPr>
            <a:xfrm>
              <a:off x="1794870" y="2579799"/>
              <a:ext cx="2046804" cy="1513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900" dirty="0">
                  <a:solidFill>
                    <a:prstClr val="black"/>
                  </a:solidFill>
                  <a:latin typeface="BIZ UDゴシック"/>
                  <a:ea typeface="BIZ UDゴシック"/>
                </a:rPr>
                <a:t>①子ども・子育て支援納付額を通知</a:t>
              </a:r>
              <a:endParaRPr kumimoji="1" lang="en-US" altLang="ja-JP" sz="900" dirty="0">
                <a:solidFill>
                  <a:prstClr val="black"/>
                </a:solidFill>
                <a:latin typeface="BIZ UDゴシック"/>
                <a:ea typeface="BIZ UDゴシック"/>
              </a:endParaRPr>
            </a:p>
          </p:txBody>
        </p:sp>
        <p:sp>
          <p:nvSpPr>
            <p:cNvPr id="17" name="object 172">
              <a:extLst>
                <a:ext uri="{FF2B5EF4-FFF2-40B4-BE49-F238E27FC236}">
                  <a16:creationId xmlns:a16="http://schemas.microsoft.com/office/drawing/2014/main" id="{FC8E02D5-F264-3108-843F-50B8C9BCDDE0}"/>
                </a:ext>
              </a:extLst>
            </p:cNvPr>
            <p:cNvSpPr txBox="1"/>
            <p:nvPr/>
          </p:nvSpPr>
          <p:spPr>
            <a:xfrm>
              <a:off x="1793956" y="2925321"/>
              <a:ext cx="2162499" cy="1513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900" dirty="0">
                  <a:solidFill>
                    <a:prstClr val="black"/>
                  </a:solidFill>
                  <a:latin typeface="BIZ UDゴシック"/>
                  <a:ea typeface="BIZ UDゴシック"/>
                </a:rPr>
                <a:t>④子ども・子育て支援納付金を納付</a:t>
              </a:r>
              <a:endParaRPr kumimoji="1" lang="en-US" altLang="ja-JP" sz="900" dirty="0">
                <a:solidFill>
                  <a:prstClr val="black"/>
                </a:solidFill>
                <a:latin typeface="BIZ UDゴシック"/>
                <a:ea typeface="BIZ UDゴシック"/>
              </a:endParaRPr>
            </a:p>
          </p:txBody>
        </p:sp>
        <p:sp>
          <p:nvSpPr>
            <p:cNvPr id="18" name="object 172">
              <a:extLst>
                <a:ext uri="{FF2B5EF4-FFF2-40B4-BE49-F238E27FC236}">
                  <a16:creationId xmlns:a16="http://schemas.microsoft.com/office/drawing/2014/main" id="{E2C83EAA-135F-0FEC-A5D4-1071F9A942BA}"/>
                </a:ext>
              </a:extLst>
            </p:cNvPr>
            <p:cNvSpPr txBox="1"/>
            <p:nvPr/>
          </p:nvSpPr>
          <p:spPr>
            <a:xfrm>
              <a:off x="4310941" y="2919006"/>
              <a:ext cx="1811614" cy="1513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defTabSz="914400">
                <a:defRPr/>
              </a:pPr>
              <a:r>
                <a:rPr kumimoji="1" lang="ja-JP" altLang="en-US" sz="900" dirty="0">
                  <a:solidFill>
                    <a:prstClr val="black"/>
                  </a:solidFill>
                  <a:latin typeface="BIZ UDゴシック"/>
                  <a:ea typeface="BIZ UDゴシック"/>
                </a:rPr>
                <a:t>③子ども・子育て支援金を納付</a:t>
              </a:r>
              <a:endParaRPr kumimoji="1" lang="en-US" altLang="ja-JP" sz="900" dirty="0">
                <a:solidFill>
                  <a:prstClr val="black"/>
                </a:solidFill>
                <a:latin typeface="BIZ UDゴシック"/>
                <a:ea typeface="BIZ UDゴシック"/>
              </a:endParaRPr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75504FB5-5A81-0FF3-E613-2138BFD7ED9D}"/>
                </a:ext>
              </a:extLst>
            </p:cNvPr>
            <p:cNvGrpSpPr/>
            <p:nvPr/>
          </p:nvGrpSpPr>
          <p:grpSpPr>
            <a:xfrm>
              <a:off x="3668512" y="2505826"/>
              <a:ext cx="524011" cy="612000"/>
              <a:chOff x="3668512" y="2505826"/>
              <a:chExt cx="524011" cy="612000"/>
            </a:xfrm>
          </p:grpSpPr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DA8FA016-2096-028B-84AA-3B47D35F63F9}"/>
                  </a:ext>
                </a:extLst>
              </p:cNvPr>
              <p:cNvSpPr/>
              <p:nvPr/>
            </p:nvSpPr>
            <p:spPr>
              <a:xfrm>
                <a:off x="3668512" y="2505826"/>
                <a:ext cx="524011" cy="61200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wordArtVertRtl" rtlCol="0" anchor="ctr" anchorCtr="1"/>
              <a:lstStyle/>
              <a:p>
                <a:pPr algn="ctr">
                  <a:lnSpc>
                    <a:spcPct val="150000"/>
                  </a:lnSpc>
                </a:pPr>
                <a:endParaRPr kumimoji="1" lang="ja-JP" altLang="en-US" sz="1000" b="1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9A614A4-D3D0-1537-011E-8D22B9DF5C09}"/>
                  </a:ext>
                </a:extLst>
              </p:cNvPr>
              <p:cNvSpPr txBox="1"/>
              <p:nvPr/>
            </p:nvSpPr>
            <p:spPr>
              <a:xfrm>
                <a:off x="3739725" y="2541523"/>
                <a:ext cx="353943" cy="515526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100" b="1" dirty="0"/>
                  <a:t>保険者</a:t>
                </a:r>
              </a:p>
            </p:txBody>
          </p:sp>
        </p:grp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A36D76E7-B633-41A2-8535-4535FC024A25}"/>
                </a:ext>
              </a:extLst>
            </p:cNvPr>
            <p:cNvSpPr/>
            <p:nvPr/>
          </p:nvSpPr>
          <p:spPr>
            <a:xfrm>
              <a:off x="6011374" y="2539263"/>
              <a:ext cx="540000" cy="61200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 anchorCtr="1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900" b="1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被保険者</a:t>
              </a:r>
              <a:endParaRPr kumimoji="1" lang="en-US" altLang="ja-JP" sz="900" b="1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900" b="1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事業主</a:t>
              </a:r>
            </a:p>
          </p:txBody>
        </p:sp>
        <p:sp>
          <p:nvSpPr>
            <p:cNvPr id="40" name="矢印: 右 39">
              <a:extLst>
                <a:ext uri="{FF2B5EF4-FFF2-40B4-BE49-F238E27FC236}">
                  <a16:creationId xmlns:a16="http://schemas.microsoft.com/office/drawing/2014/main" id="{4D56D879-6EED-0477-E2A5-338357E04162}"/>
                </a:ext>
              </a:extLst>
            </p:cNvPr>
            <p:cNvSpPr/>
            <p:nvPr/>
          </p:nvSpPr>
          <p:spPr>
            <a:xfrm rot="10800000">
              <a:off x="1832633" y="2819727"/>
              <a:ext cx="1708744" cy="9757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BAA55120-5D8F-5BCE-8663-01BA2663422A}"/>
                </a:ext>
              </a:extLst>
            </p:cNvPr>
            <p:cNvGrpSpPr/>
            <p:nvPr/>
          </p:nvGrpSpPr>
          <p:grpSpPr>
            <a:xfrm>
              <a:off x="1295259" y="2515808"/>
              <a:ext cx="473097" cy="612000"/>
              <a:chOff x="1334448" y="2515808"/>
              <a:chExt cx="473097" cy="612000"/>
            </a:xfrm>
          </p:grpSpPr>
          <p:sp>
            <p:nvSpPr>
              <p:cNvPr id="15" name="四角形: 角を丸くする 14">
                <a:extLst>
                  <a:ext uri="{FF2B5EF4-FFF2-40B4-BE49-F238E27FC236}">
                    <a16:creationId xmlns:a16="http://schemas.microsoft.com/office/drawing/2014/main" id="{D3671992-5885-325C-B1EC-2BD36ABD7D88}"/>
                  </a:ext>
                </a:extLst>
              </p:cNvPr>
              <p:cNvSpPr/>
              <p:nvPr/>
            </p:nvSpPr>
            <p:spPr>
              <a:xfrm>
                <a:off x="1334448" y="2515808"/>
                <a:ext cx="473097" cy="61200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wordArtVertRtl" rtlCol="0" anchor="ctr" anchorCtr="1"/>
              <a:lstStyle/>
              <a:p>
                <a:pPr algn="ctr">
                  <a:lnSpc>
                    <a:spcPct val="150000"/>
                  </a:lnSpc>
                </a:pPr>
                <a:endParaRPr kumimoji="1" lang="ja-JP" altLang="en-US" sz="1000" b="1" dirty="0">
                  <a:solidFill>
                    <a:sysClr val="windowText" lastClr="00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395F9CA8-7BBB-2C63-4CFB-B66883373760}"/>
                  </a:ext>
                </a:extLst>
              </p:cNvPr>
              <p:cNvSpPr txBox="1"/>
              <p:nvPr/>
            </p:nvSpPr>
            <p:spPr>
              <a:xfrm>
                <a:off x="1396864" y="2702094"/>
                <a:ext cx="353943" cy="233397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100" b="1" dirty="0"/>
                  <a:t>国</a:t>
                </a:r>
              </a:p>
            </p:txBody>
          </p:sp>
        </p:grpSp>
      </p:grp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D5CBC49-44AC-3798-1476-92BE853FD4D9}"/>
              </a:ext>
            </a:extLst>
          </p:cNvPr>
          <p:cNvSpPr/>
          <p:nvPr/>
        </p:nvSpPr>
        <p:spPr>
          <a:xfrm>
            <a:off x="820368" y="3456202"/>
            <a:ext cx="5609931" cy="525489"/>
          </a:xfrm>
          <a:prstGeom prst="rect">
            <a:avLst/>
          </a:prstGeom>
          <a:noFill/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2D9EC9-5FA3-E73E-9150-42CE10335A1F}"/>
              </a:ext>
            </a:extLst>
          </p:cNvPr>
          <p:cNvSpPr txBox="1"/>
          <p:nvPr/>
        </p:nvSpPr>
        <p:spPr>
          <a:xfrm>
            <a:off x="3511938" y="6046204"/>
            <a:ext cx="28866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一人当たり負担額・イメージ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  <a:p>
            <a:pPr defTabSz="914400"/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　（標準報酬月額</a:t>
            </a: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×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rPr>
              <a:t>支援金率＝毎月の負担額）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  <a:cs typeface="メイリオ"/>
            </a:endParaRP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FF30627D-32D7-B1B9-4E5A-D31ACC142536}"/>
              </a:ext>
            </a:extLst>
          </p:cNvPr>
          <p:cNvGrpSpPr/>
          <p:nvPr/>
        </p:nvGrpSpPr>
        <p:grpSpPr>
          <a:xfrm>
            <a:off x="3809895" y="7010110"/>
            <a:ext cx="2411865" cy="456354"/>
            <a:chOff x="3686909" y="7159969"/>
            <a:chExt cx="2411865" cy="456354"/>
          </a:xfrm>
        </p:grpSpPr>
        <p:sp>
          <p:nvSpPr>
            <p:cNvPr id="62" name="四角形: 角を丸くする 61">
              <a:extLst>
                <a:ext uri="{FF2B5EF4-FFF2-40B4-BE49-F238E27FC236}">
                  <a16:creationId xmlns:a16="http://schemas.microsoft.com/office/drawing/2014/main" id="{60CFBBEE-A3C7-A1C7-D3FF-AC29E33276BF}"/>
                </a:ext>
              </a:extLst>
            </p:cNvPr>
            <p:cNvSpPr/>
            <p:nvPr/>
          </p:nvSpPr>
          <p:spPr>
            <a:xfrm>
              <a:off x="4937409" y="7180942"/>
              <a:ext cx="1059691" cy="404071"/>
            </a:xfrm>
            <a:prstGeom prst="roundRect">
              <a:avLst>
                <a:gd name="adj" fmla="val 26366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四角形: 角を丸くする 60">
              <a:extLst>
                <a:ext uri="{FF2B5EF4-FFF2-40B4-BE49-F238E27FC236}">
                  <a16:creationId xmlns:a16="http://schemas.microsoft.com/office/drawing/2014/main" id="{24B0372E-C8D0-3945-94DF-DCA92B3B6D66}"/>
                </a:ext>
              </a:extLst>
            </p:cNvPr>
            <p:cNvSpPr/>
            <p:nvPr/>
          </p:nvSpPr>
          <p:spPr>
            <a:xfrm>
              <a:off x="3755787" y="7159969"/>
              <a:ext cx="1059691" cy="404071"/>
            </a:xfrm>
            <a:prstGeom prst="roundRect">
              <a:avLst>
                <a:gd name="adj" fmla="val 26365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9" name="グラフィックス 78" descr="建物 枠線">
              <a:extLst>
                <a:ext uri="{FF2B5EF4-FFF2-40B4-BE49-F238E27FC236}">
                  <a16:creationId xmlns:a16="http://schemas.microsoft.com/office/drawing/2014/main" id="{E686BC5E-374F-5860-7FF1-C50055BCB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715948" y="7162601"/>
              <a:ext cx="403486" cy="403486"/>
            </a:xfrm>
            <a:prstGeom prst="rect">
              <a:avLst/>
            </a:prstGeom>
          </p:spPr>
        </p:pic>
        <p:pic>
          <p:nvPicPr>
            <p:cNvPr id="81" name="グラフィックス 80" descr="ユーザー 枠線">
              <a:extLst>
                <a:ext uri="{FF2B5EF4-FFF2-40B4-BE49-F238E27FC236}">
                  <a16:creationId xmlns:a16="http://schemas.microsoft.com/office/drawing/2014/main" id="{0A429C96-73CA-80CF-FA10-9F55A6433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80991" y="7162601"/>
              <a:ext cx="403486" cy="428694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C698FD0-9F76-1201-A2E9-515962C4E762}"/>
                </a:ext>
              </a:extLst>
            </p:cNvPr>
            <p:cNvSpPr txBox="1"/>
            <p:nvPr/>
          </p:nvSpPr>
          <p:spPr>
            <a:xfrm>
              <a:off x="3813551" y="7236655"/>
              <a:ext cx="681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事業主</a:t>
              </a:r>
              <a:endParaRPr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endParaRPr>
            </a:p>
            <a:p>
              <a:pPr algn="ctr"/>
              <a:r>
                <a:rPr lang="ja-JP" altLang="en-US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負担</a:t>
              </a:r>
              <a:endParaRPr lang="ja-JP" altLang="en-US" sz="900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D0D85847-416F-E58A-CE73-921B1F91C30B}"/>
                </a:ext>
              </a:extLst>
            </p:cNvPr>
            <p:cNvSpPr txBox="1"/>
            <p:nvPr/>
          </p:nvSpPr>
          <p:spPr>
            <a:xfrm>
              <a:off x="5004610" y="7246991"/>
              <a:ext cx="681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被保険者</a:t>
              </a:r>
              <a:endParaRPr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メイリオ"/>
              </a:endParaRPr>
            </a:p>
            <a:p>
              <a:pPr algn="ctr"/>
              <a:r>
                <a:rPr lang="ja-JP" altLang="en-US" sz="9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rPr>
                <a:t>負担</a:t>
              </a:r>
              <a:endParaRPr lang="ja-JP" altLang="en-US" sz="900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AA59C3C8-2900-CEFE-321A-C220EF125D58}"/>
                </a:ext>
              </a:extLst>
            </p:cNvPr>
            <p:cNvSpPr txBox="1"/>
            <p:nvPr/>
          </p:nvSpPr>
          <p:spPr>
            <a:xfrm flipH="1">
              <a:off x="4247087" y="7287041"/>
              <a:ext cx="6529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defRPr>
              </a:lvl1pPr>
            </a:lstStyle>
            <a:p>
              <a:r>
                <a:rPr lang="en-US" altLang="ja-JP" sz="1200" b="1" dirty="0"/>
                <a:t>600</a:t>
              </a:r>
              <a:r>
                <a:rPr lang="ja-JP" altLang="en-US" sz="1000" b="1" dirty="0"/>
                <a:t>円</a:t>
              </a:r>
              <a:endParaRPr lang="ja-JP" altLang="en-US" sz="105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138F64A8-2063-890A-2230-B283ACF4E8DE}"/>
                </a:ext>
              </a:extLst>
            </p:cNvPr>
            <p:cNvSpPr txBox="1"/>
            <p:nvPr/>
          </p:nvSpPr>
          <p:spPr>
            <a:xfrm flipH="1">
              <a:off x="5445843" y="7307218"/>
              <a:ext cx="6529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メイリオ"/>
                </a:defRPr>
              </a:lvl1pPr>
            </a:lstStyle>
            <a:p>
              <a:r>
                <a:rPr lang="en-US" altLang="ja-JP" sz="1200" b="1" dirty="0"/>
                <a:t>600</a:t>
              </a:r>
              <a:r>
                <a:rPr lang="ja-JP" altLang="en-US" sz="1000" b="1" dirty="0"/>
                <a:t>円</a:t>
              </a:r>
              <a:endParaRPr lang="ja-JP" altLang="en-US" sz="1050" b="1" dirty="0"/>
            </a:p>
          </p:txBody>
        </p:sp>
        <p:sp>
          <p:nvSpPr>
            <p:cNvPr id="59" name="大かっこ 58">
              <a:extLst>
                <a:ext uri="{FF2B5EF4-FFF2-40B4-BE49-F238E27FC236}">
                  <a16:creationId xmlns:a16="http://schemas.microsoft.com/office/drawing/2014/main" id="{65EE9B66-8039-87B2-687B-4C1721660EB0}"/>
                </a:ext>
              </a:extLst>
            </p:cNvPr>
            <p:cNvSpPr/>
            <p:nvPr/>
          </p:nvSpPr>
          <p:spPr>
            <a:xfrm>
              <a:off x="3686909" y="7162601"/>
              <a:ext cx="2385271" cy="401439"/>
            </a:xfrm>
            <a:prstGeom prst="bracketPair">
              <a:avLst/>
            </a:prstGeom>
            <a:ln w="12700">
              <a:solidFill>
                <a:schemeClr val="tx2">
                  <a:lumMod val="50000"/>
                  <a:lumOff val="5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EA6C7382-7609-0AF0-CD8C-652DFF3F7966}"/>
                </a:ext>
              </a:extLst>
            </p:cNvPr>
            <p:cNvSpPr txBox="1"/>
            <p:nvPr/>
          </p:nvSpPr>
          <p:spPr>
            <a:xfrm>
              <a:off x="4675288" y="7225284"/>
              <a:ext cx="352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2">
                      <a:lumMod val="75000"/>
                    </a:schemeClr>
                  </a:solidFill>
                </a:rPr>
                <a:t>：</a:t>
              </a:r>
            </a:p>
          </p:txBody>
        </p:sp>
      </p:grpSp>
      <p:sp>
        <p:nvSpPr>
          <p:cNvPr id="10" name="矢印: 右 9">
            <a:extLst>
              <a:ext uri="{FF2B5EF4-FFF2-40B4-BE49-F238E27FC236}">
                <a16:creationId xmlns:a16="http://schemas.microsoft.com/office/drawing/2014/main" id="{F799FE27-BB6E-F53B-1958-A432731F836F}"/>
              </a:ext>
            </a:extLst>
          </p:cNvPr>
          <p:cNvSpPr/>
          <p:nvPr/>
        </p:nvSpPr>
        <p:spPr>
          <a:xfrm>
            <a:off x="3935142" y="2669553"/>
            <a:ext cx="1748796" cy="9757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8DD8A0-8800-5EFA-1DD7-D251DE9ED1C9}"/>
              </a:ext>
            </a:extLst>
          </p:cNvPr>
          <p:cNvSpPr txBox="1"/>
          <p:nvPr/>
        </p:nvSpPr>
        <p:spPr>
          <a:xfrm>
            <a:off x="47484" y="9429662"/>
            <a:ext cx="9414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9C1727CE-F2F6-739E-FC23-4AE5C74929ED}"/>
              </a:ext>
            </a:extLst>
          </p:cNvPr>
          <p:cNvCxnSpPr>
            <a:cxnSpLocks/>
          </p:cNvCxnSpPr>
          <p:nvPr/>
        </p:nvCxnSpPr>
        <p:spPr>
          <a:xfrm flipV="1">
            <a:off x="1324418" y="6639914"/>
            <a:ext cx="681420" cy="198854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headEnd type="oval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88C2C0E-9725-642D-4BCE-847DE7663F8A}"/>
              </a:ext>
            </a:extLst>
          </p:cNvPr>
          <p:cNvCxnSpPr/>
          <p:nvPr/>
        </p:nvCxnSpPr>
        <p:spPr>
          <a:xfrm>
            <a:off x="1992012" y="6654484"/>
            <a:ext cx="1024746" cy="0"/>
          </a:xfrm>
          <a:prstGeom prst="straightConnector1">
            <a:avLst/>
          </a:prstGeom>
          <a:ln w="28575" cap="rnd">
            <a:solidFill>
              <a:schemeClr val="bg2">
                <a:lumMod val="50000"/>
              </a:schemeClr>
            </a:solidFill>
            <a:prstDash val="sysDash"/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矢印: 右 85">
            <a:extLst>
              <a:ext uri="{FF2B5EF4-FFF2-40B4-BE49-F238E27FC236}">
                <a16:creationId xmlns:a16="http://schemas.microsoft.com/office/drawing/2014/main" id="{2C8FB96F-C15F-A91E-634A-B94A1DDBE018}"/>
              </a:ext>
            </a:extLst>
          </p:cNvPr>
          <p:cNvSpPr/>
          <p:nvPr/>
        </p:nvSpPr>
        <p:spPr>
          <a:xfrm>
            <a:off x="1527315" y="2675854"/>
            <a:ext cx="1748796" cy="8984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矢印: 右 86">
            <a:extLst>
              <a:ext uri="{FF2B5EF4-FFF2-40B4-BE49-F238E27FC236}">
                <a16:creationId xmlns:a16="http://schemas.microsoft.com/office/drawing/2014/main" id="{171E511C-1884-C2C7-6D8A-05746989480B}"/>
              </a:ext>
            </a:extLst>
          </p:cNvPr>
          <p:cNvSpPr/>
          <p:nvPr/>
        </p:nvSpPr>
        <p:spPr>
          <a:xfrm rot="10800000">
            <a:off x="3949407" y="2768131"/>
            <a:ext cx="1708744" cy="8725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D5D5B82-6D33-8B54-3126-5EB6E6979F6A}"/>
              </a:ext>
            </a:extLst>
          </p:cNvPr>
          <p:cNvSpPr txBox="1"/>
          <p:nvPr/>
        </p:nvSpPr>
        <p:spPr>
          <a:xfrm>
            <a:off x="-11976" y="4893"/>
            <a:ext cx="68153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令和８年度より「子ども・子育て支援金」が始まります</a:t>
            </a:r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2FE16B36-E17A-8909-99B2-B6990E46B6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684" y="9447249"/>
            <a:ext cx="1433605" cy="172226"/>
          </a:xfrm>
          <a:prstGeom prst="rect">
            <a:avLst/>
          </a:prstGeom>
        </p:spPr>
      </p:pic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5B3E6595-F863-880F-F9C5-40EF59164E80}"/>
              </a:ext>
            </a:extLst>
          </p:cNvPr>
          <p:cNvSpPr/>
          <p:nvPr/>
        </p:nvSpPr>
        <p:spPr>
          <a:xfrm>
            <a:off x="44608" y="9263159"/>
            <a:ext cx="6824963" cy="9236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2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D3DFF1C-8DC1-5B92-755A-ACA68DFBDCA7}"/>
              </a:ext>
            </a:extLst>
          </p:cNvPr>
          <p:cNvSpPr txBox="1"/>
          <p:nvPr/>
        </p:nvSpPr>
        <p:spPr>
          <a:xfrm>
            <a:off x="1012367" y="9630602"/>
            <a:ext cx="503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本リーフレットは、こども家庭庁・厚生労働省と内容を調整・確認のうえ作成しています。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103068A-027E-17DA-1707-79005148961D}"/>
              </a:ext>
            </a:extLst>
          </p:cNvPr>
          <p:cNvSpPr txBox="1"/>
          <p:nvPr/>
        </p:nvSpPr>
        <p:spPr>
          <a:xfrm>
            <a:off x="2163492" y="9391957"/>
            <a:ext cx="24609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西日本プラスチック工業健康保険組合</a:t>
            </a:r>
          </a:p>
        </p:txBody>
      </p:sp>
    </p:spTree>
    <p:extLst>
      <p:ext uri="{BB962C8B-B14F-4D97-AF65-F5344CB8AC3E}">
        <p14:creationId xmlns:p14="http://schemas.microsoft.com/office/powerpoint/2010/main" val="171416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2120</TotalTime>
  <Words>529</Words>
  <Application>Microsoft Office PowerPoint</Application>
  <PresentationFormat>A4 210 x 297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Wingdings</vt:lpstr>
      <vt:lpstr>Office 2013 - 2022 テーマ</vt:lpstr>
      <vt:lpstr>PowerPoint プレゼンテーション</vt:lpstr>
    </vt:vector>
  </TitlesOfParts>
  <Company>健康保険組合連合会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健保連）丸山　哲</dc:creator>
  <cp:lastModifiedBy>西日本プラスチック工業健康保険組合</cp:lastModifiedBy>
  <cp:revision>196</cp:revision>
  <cp:lastPrinted>2025-06-05T01:49:28Z</cp:lastPrinted>
  <dcterms:created xsi:type="dcterms:W3CDTF">2025-04-08T03:56:37Z</dcterms:created>
  <dcterms:modified xsi:type="dcterms:W3CDTF">2025-06-05T01:51:10Z</dcterms:modified>
</cp:coreProperties>
</file>